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9" r:id="rId4"/>
    <p:sldId id="258" r:id="rId5"/>
    <p:sldId id="263" r:id="rId6"/>
    <p:sldId id="261" r:id="rId7"/>
    <p:sldId id="262" r:id="rId8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0"/>
      <p:bold r:id="rId11"/>
      <p:italic r:id="rId12"/>
      <p:boldItalic r:id="rId13"/>
    </p:embeddedFont>
    <p:embeddedFont>
      <p:font typeface="Nunito" panose="020B0604020202020204" charset="0"/>
      <p:regular r:id="rId14"/>
      <p:bold r:id="rId15"/>
      <p:italic r:id="rId16"/>
      <p:boldItalic r:id="rId17"/>
    </p:embeddedFont>
    <p:embeddedFont>
      <p:font typeface="Open Sans" panose="020B0604020202020204" charset="0"/>
      <p:regular r:id="rId18"/>
      <p:bold r:id="rId19"/>
      <p:italic r:id="rId20"/>
      <p:boldItalic r:id="rId21"/>
    </p:embeddedFont>
    <p:embeddedFont>
      <p:font typeface="PT Sans Narrow" panose="020B0604020202020204" charset="0"/>
      <p:regular r:id="rId22"/>
      <p:bold r:id="rId23"/>
    </p:embeddedFont>
    <p:embeddedFont>
      <p:font typeface="Questrial" panose="020B0604020202020204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A8BD"/>
    <a:srgbClr val="539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6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48827fcb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48827fcb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02b1daa4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802b1daa4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48827fcb3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48827fcb3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02b1daa4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802b1daa4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4338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48827fcb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48827fcb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48827fcb3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748827fcb3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riskfinder.climatecentral.org/api/reports/county/miami-dade-county.fl.us/fast-look?lang=en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3"/>
          <p:cNvPicPr preferRelativeResize="0"/>
          <p:nvPr/>
        </p:nvPicPr>
        <p:blipFill rotWithShape="1">
          <a:blip r:embed="rId3">
            <a:alphaModFix/>
          </a:blip>
          <a:srcRect b="23333"/>
          <a:stretch/>
        </p:blipFill>
        <p:spPr>
          <a:xfrm>
            <a:off x="-1" y="-114300"/>
            <a:ext cx="9144001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4007795" y="79173"/>
            <a:ext cx="4978868" cy="1264800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Living with more water:</a:t>
            </a:r>
            <a:r>
              <a:rPr lang="en" sz="20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200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exploring a local voluntary home buyout program </a:t>
            </a:r>
            <a:r>
              <a:rPr lang="en-US" sz="20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as an adaptation strategy</a:t>
            </a:r>
            <a:endParaRPr sz="200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251234" y="3571403"/>
            <a:ext cx="6029100" cy="12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Nunito" panose="020B0604020202020204" charset="0"/>
                <a:ea typeface="Questrial"/>
                <a:cs typeface="Questrial"/>
                <a:sym typeface="Questrial"/>
              </a:rPr>
              <a:t>Monica Gregory, MPA</a:t>
            </a:r>
            <a:endParaRPr sz="2400" dirty="0">
              <a:solidFill>
                <a:srgbClr val="FFFFFF"/>
              </a:solidFill>
              <a:latin typeface="Nunito" panose="020B0604020202020204" charset="0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FFFFF"/>
                </a:solidFill>
                <a:latin typeface="Nunito" panose="020B0604020202020204" charset="0"/>
                <a:ea typeface="Questrial"/>
                <a:cs typeface="Questrial"/>
                <a:sym typeface="Questrial"/>
              </a:rPr>
              <a:t>Resilience Programs Coordinator</a:t>
            </a:r>
            <a:br>
              <a:rPr lang="en" sz="1600" dirty="0">
                <a:solidFill>
                  <a:srgbClr val="FFFFFF"/>
                </a:solidFill>
                <a:latin typeface="Nunito" panose="020B0604020202020204" charset="0"/>
                <a:ea typeface="Questrial"/>
                <a:cs typeface="Questrial"/>
                <a:sym typeface="Questrial"/>
              </a:rPr>
            </a:br>
            <a:r>
              <a:rPr lang="en" sz="1600" dirty="0">
                <a:solidFill>
                  <a:srgbClr val="FFFFFF"/>
                </a:solidFill>
                <a:latin typeface="Nunito" panose="020B0604020202020204" charset="0"/>
                <a:ea typeface="Questrial"/>
                <a:cs typeface="Questrial"/>
                <a:sym typeface="Questrial"/>
              </a:rPr>
              <a:t>Office of Resilience - Miami-Dade County</a:t>
            </a:r>
            <a:endParaRPr sz="1600" dirty="0">
              <a:solidFill>
                <a:srgbClr val="FFFFFF"/>
              </a:solidFill>
              <a:latin typeface="Nunito" panose="020B0604020202020204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FFFFFF"/>
              </a:solidFill>
              <a:latin typeface="Nunito" panose="020B06040202020202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4FF467-843F-4DAB-AC8E-E1477939BA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1000"/>
          </a:blip>
          <a:srcRect t="17670" r="1322" b="16589"/>
          <a:stretch/>
        </p:blipFill>
        <p:spPr>
          <a:xfrm>
            <a:off x="0" y="-4076"/>
            <a:ext cx="9144000" cy="5147576"/>
          </a:xfrm>
          <a:prstGeom prst="rect">
            <a:avLst/>
          </a:prstGeom>
        </p:spPr>
      </p:pic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-158092" y="566866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  <a:latin typeface="Questrial"/>
                <a:ea typeface="Questrial"/>
                <a:cs typeface="Questrial"/>
                <a:sym typeface="Questrial"/>
              </a:rPr>
              <a:t>71,702</a:t>
            </a:r>
            <a:endParaRPr dirty="0">
              <a:solidFill>
                <a:srgbClr val="00206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xfrm>
            <a:off x="2369100" y="2033912"/>
            <a:ext cx="3466216" cy="10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housing units exposed*</a:t>
            </a:r>
            <a:endParaRPr sz="28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lang="en" sz="6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lang="en" sz="6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lang="en" sz="6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lang="en" sz="6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*using a national bathtub model found from Climate Central. More information found </a:t>
            </a:r>
            <a:r>
              <a:rPr lang="en" sz="600" u="sng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" sz="6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6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4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E59B76-EF5B-4C26-9EF9-959B040896C1}"/>
              </a:ext>
            </a:extLst>
          </p:cNvPr>
          <p:cNvSpPr txBox="1"/>
          <p:nvPr/>
        </p:nvSpPr>
        <p:spPr>
          <a:xfrm>
            <a:off x="7028254" y="3316640"/>
            <a:ext cx="182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Under a three-foot rise in sea level </a:t>
            </a:r>
          </a:p>
          <a:p>
            <a:pPr algn="ctr"/>
            <a:br>
              <a:rPr lang="en-US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US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(predicted to occur by 2070)</a:t>
            </a:r>
          </a:p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C31B7-D4A1-4B6E-A7FC-79359EEA0676}"/>
              </a:ext>
            </a:extLst>
          </p:cNvPr>
          <p:cNvSpPr txBox="1"/>
          <p:nvPr/>
        </p:nvSpPr>
        <p:spPr>
          <a:xfrm>
            <a:off x="-1" y="-4076"/>
            <a:ext cx="2779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Questrial" panose="020B0604020202020204" charset="0"/>
              </a:rPr>
              <a:t>What’s the issue?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225232" y="847226"/>
            <a:ext cx="3860386" cy="2729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Potential loss of housing stock</a:t>
            </a:r>
            <a:br>
              <a:rPr lang="en-US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</a:br>
            <a:endParaRPr lang="en-US" sz="14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r>
              <a:rPr lang="en-US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Additional pressures in areas with naturally occurring affordable housing </a:t>
            </a:r>
            <a:br>
              <a:rPr lang="en-US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</a:br>
            <a:endParaRPr lang="en-US" sz="14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r>
              <a:rPr lang="en-US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Many options to adapt </a:t>
            </a:r>
            <a:br>
              <a:rPr lang="en-US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US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(short-, medium-, &amp; long-term)</a:t>
            </a:r>
          </a:p>
          <a:p>
            <a:pPr marL="114300" indent="0">
              <a:buNone/>
            </a:pPr>
            <a:endParaRPr lang="en-US" sz="6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14300" indent="0">
              <a:buNone/>
            </a:pPr>
            <a:endParaRPr lang="en-US" sz="6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14300" indent="0">
              <a:buNone/>
            </a:pPr>
            <a:endParaRPr lang="en-US" sz="6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14300" indent="0">
              <a:buNone/>
            </a:pPr>
            <a:endParaRPr lang="en-US" sz="6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14300" indent="0">
              <a:buNone/>
            </a:pPr>
            <a:endParaRPr lang="en-US" sz="6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14300" indent="0">
              <a:buNone/>
            </a:pPr>
            <a:endParaRPr lang="en-US" sz="6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14300" indent="0">
              <a:buNone/>
            </a:pPr>
            <a:endParaRPr lang="en-US" sz="6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14300" indent="0">
              <a:buNone/>
            </a:pPr>
            <a:endParaRPr lang="en-US" sz="6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14300" indent="0">
              <a:buNone/>
            </a:pPr>
            <a:endParaRPr lang="en-US" sz="6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14300" indent="0">
              <a:buNone/>
            </a:pPr>
            <a:endParaRPr lang="en-US" sz="6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14300" indent="0">
              <a:buNone/>
            </a:pPr>
            <a:endParaRPr lang="en-US" sz="6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14300" indent="0">
              <a:buNone/>
            </a:pPr>
            <a:br>
              <a:rPr lang="en-US" sz="6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</a:br>
            <a:endParaRPr lang="en-US" sz="600" dirty="0">
              <a:solidFill>
                <a:srgbClr val="002060"/>
              </a:solidFill>
              <a:highlight>
                <a:srgbClr val="FFFF00"/>
              </a:highlight>
              <a:latin typeface="Nunito"/>
              <a:ea typeface="Nunito"/>
              <a:cs typeface="Nunito"/>
              <a:sym typeface="Nunito"/>
            </a:endParaRPr>
          </a:p>
          <a:p>
            <a:r>
              <a:rPr lang="en-US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Major issues to explore</a:t>
            </a:r>
          </a:p>
          <a:p>
            <a:pPr marL="857250" lvl="1" indent="-285750">
              <a:spcBef>
                <a:spcPts val="0"/>
              </a:spcBef>
              <a:buSzPts val="1800"/>
            </a:pPr>
            <a:r>
              <a:rPr lang="en-US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Paired policies </a:t>
            </a:r>
          </a:p>
          <a:p>
            <a:pPr marL="857250" lvl="1" indent="-285750">
              <a:spcBef>
                <a:spcPts val="0"/>
              </a:spcBef>
              <a:buSzPts val="1800"/>
            </a:pPr>
            <a:r>
              <a:rPr lang="en-US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Funding</a:t>
            </a:r>
          </a:p>
          <a:p>
            <a:pPr marL="857250" lvl="1" indent="-285750">
              <a:spcBef>
                <a:spcPts val="0"/>
              </a:spcBef>
              <a:buSzPts val="1800"/>
            </a:pPr>
            <a:r>
              <a:rPr lang="en-US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Redevelopment vs. open space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5C2B91-53F9-4EA7-AAE1-657B60E8D6D8}"/>
              </a:ext>
            </a:extLst>
          </p:cNvPr>
          <p:cNvSpPr txBox="1"/>
          <p:nvPr/>
        </p:nvSpPr>
        <p:spPr>
          <a:xfrm>
            <a:off x="225231" y="291363"/>
            <a:ext cx="9291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Questrial" panose="020B0604020202020204" charset="0"/>
              </a:rPr>
              <a:t>What’s the intersection between </a:t>
            </a:r>
            <a:br>
              <a:rPr lang="en-US" sz="1800" b="1" dirty="0">
                <a:solidFill>
                  <a:schemeClr val="tx1">
                    <a:lumMod val="50000"/>
                  </a:schemeClr>
                </a:solidFill>
                <a:latin typeface="Questrial" panose="020B0604020202020204" charset="0"/>
              </a:rPr>
            </a:b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Questrial" panose="020B0604020202020204" charset="0"/>
              </a:rPr>
              <a:t>affordable housing &amp; sea level rise?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7FBB0A-A89C-4AAE-9BF7-F6E7838FFAE8}"/>
              </a:ext>
            </a:extLst>
          </p:cNvPr>
          <p:cNvGrpSpPr/>
          <p:nvPr/>
        </p:nvGrpSpPr>
        <p:grpSpPr>
          <a:xfrm>
            <a:off x="321325" y="2727452"/>
            <a:ext cx="749105" cy="970114"/>
            <a:chOff x="12827804" y="4938886"/>
            <a:chExt cx="1179575" cy="1631917"/>
          </a:xfrm>
        </p:grpSpPr>
        <p:sp>
          <p:nvSpPr>
            <p:cNvPr id="7" name="object 24">
              <a:extLst>
                <a:ext uri="{FF2B5EF4-FFF2-40B4-BE49-F238E27FC236}">
                  <a16:creationId xmlns:a16="http://schemas.microsoft.com/office/drawing/2014/main" id="{E1B3A872-FAC2-4583-9BA7-E3B093E70C57}"/>
                </a:ext>
              </a:extLst>
            </p:cNvPr>
            <p:cNvSpPr/>
            <p:nvPr/>
          </p:nvSpPr>
          <p:spPr>
            <a:xfrm>
              <a:off x="12827804" y="4938886"/>
              <a:ext cx="1179575" cy="12904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00" dirty="0"/>
            </a:p>
          </p:txBody>
        </p:sp>
        <p:sp>
          <p:nvSpPr>
            <p:cNvPr id="8" name="object 38">
              <a:extLst>
                <a:ext uri="{FF2B5EF4-FFF2-40B4-BE49-F238E27FC236}">
                  <a16:creationId xmlns:a16="http://schemas.microsoft.com/office/drawing/2014/main" id="{8EB9F5FA-7A8A-443E-A167-061B1EDFEF05}"/>
                </a:ext>
              </a:extLst>
            </p:cNvPr>
            <p:cNvSpPr txBox="1"/>
            <p:nvPr/>
          </p:nvSpPr>
          <p:spPr>
            <a:xfrm>
              <a:off x="12902951" y="6070015"/>
              <a:ext cx="977197" cy="5007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800" spc="40" dirty="0">
                  <a:solidFill>
                    <a:srgbClr val="359A9A"/>
                  </a:solidFill>
                  <a:latin typeface="Century Gothic" panose="020B0502020202020204" pitchFamily="34" charset="0"/>
                  <a:cs typeface="Palatino Linotype"/>
                </a:rPr>
                <a:t>Elevate Buildings</a:t>
              </a:r>
              <a:endParaRPr sz="800" dirty="0">
                <a:solidFill>
                  <a:srgbClr val="359A9A"/>
                </a:solidFill>
                <a:latin typeface="Century Gothic" panose="020B0502020202020204" pitchFamily="34" charset="0"/>
                <a:cs typeface="Palatino Linotype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6E695F4-F6BB-4C5B-B690-28FD28B88CAF}"/>
              </a:ext>
            </a:extLst>
          </p:cNvPr>
          <p:cNvGrpSpPr/>
          <p:nvPr/>
        </p:nvGrpSpPr>
        <p:grpSpPr>
          <a:xfrm>
            <a:off x="987097" y="2970645"/>
            <a:ext cx="749432" cy="970114"/>
            <a:chOff x="10607971" y="5116645"/>
            <a:chExt cx="1273629" cy="1713274"/>
          </a:xfrm>
        </p:grpSpPr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9093541F-428F-49C8-AEB8-7D182FE47B75}"/>
                </a:ext>
              </a:extLst>
            </p:cNvPr>
            <p:cNvSpPr/>
            <p:nvPr/>
          </p:nvSpPr>
          <p:spPr>
            <a:xfrm>
              <a:off x="10702025" y="5116645"/>
              <a:ext cx="1179575" cy="11787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00"/>
            </a:p>
          </p:txBody>
        </p:sp>
        <p:sp>
          <p:nvSpPr>
            <p:cNvPr id="11" name="object 39">
              <a:extLst>
                <a:ext uri="{FF2B5EF4-FFF2-40B4-BE49-F238E27FC236}">
                  <a16:creationId xmlns:a16="http://schemas.microsoft.com/office/drawing/2014/main" id="{F034E5B1-3915-4D8A-B063-04C41B52A26F}"/>
                </a:ext>
              </a:extLst>
            </p:cNvPr>
            <p:cNvSpPr txBox="1"/>
            <p:nvPr/>
          </p:nvSpPr>
          <p:spPr>
            <a:xfrm>
              <a:off x="10607971" y="6121604"/>
              <a:ext cx="1139022" cy="7083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950"/>
                </a:lnSpc>
                <a:spcBef>
                  <a:spcPts val="100"/>
                </a:spcBef>
              </a:pPr>
              <a:r>
                <a:rPr lang="en-US" sz="800" spc="35" dirty="0">
                  <a:solidFill>
                    <a:srgbClr val="359A9A"/>
                  </a:solidFill>
                  <a:latin typeface="Century Gothic" panose="020B0502020202020204" pitchFamily="34" charset="0"/>
                  <a:cs typeface="Calibri"/>
                </a:rPr>
                <a:t>Elevate</a:t>
              </a:r>
            </a:p>
            <a:p>
              <a:pPr algn="ctr">
                <a:lnSpc>
                  <a:spcPts val="950"/>
                </a:lnSpc>
                <a:spcBef>
                  <a:spcPts val="100"/>
                </a:spcBef>
              </a:pPr>
              <a:r>
                <a:rPr sz="800" spc="35" dirty="0">
                  <a:solidFill>
                    <a:srgbClr val="359A9A"/>
                  </a:solidFill>
                  <a:latin typeface="Century Gothic" panose="020B0502020202020204" pitchFamily="34" charset="0"/>
                  <a:cs typeface="Calibri"/>
                </a:rPr>
                <a:t>Critical</a:t>
              </a:r>
              <a:r>
                <a:rPr sz="800" dirty="0">
                  <a:solidFill>
                    <a:srgbClr val="359A9A"/>
                  </a:solidFill>
                  <a:latin typeface="Century Gothic" panose="020B0502020202020204" pitchFamily="34" charset="0"/>
                  <a:cs typeface="Calibri"/>
                </a:rPr>
                <a:t> </a:t>
              </a:r>
              <a:r>
                <a:rPr sz="800" spc="45" dirty="0">
                  <a:solidFill>
                    <a:srgbClr val="359A9A"/>
                  </a:solidFill>
                  <a:latin typeface="Century Gothic" panose="020B0502020202020204" pitchFamily="34" charset="0"/>
                  <a:cs typeface="Calibri"/>
                </a:rPr>
                <a:t>Equipment</a:t>
              </a:r>
              <a:endParaRPr sz="800" dirty="0">
                <a:solidFill>
                  <a:srgbClr val="359A9A"/>
                </a:solidFill>
                <a:latin typeface="Century Gothic" panose="020B0502020202020204" pitchFamily="34" charset="0"/>
                <a:cs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DAAC06-F438-4AD7-8688-4549B157D0A9}"/>
              </a:ext>
            </a:extLst>
          </p:cNvPr>
          <p:cNvGrpSpPr/>
          <p:nvPr/>
        </p:nvGrpSpPr>
        <p:grpSpPr>
          <a:xfrm>
            <a:off x="1694133" y="2681405"/>
            <a:ext cx="726944" cy="928414"/>
            <a:chOff x="3527894" y="7448620"/>
            <a:chExt cx="1179575" cy="1499194"/>
          </a:xfrm>
        </p:grpSpPr>
        <p:sp>
          <p:nvSpPr>
            <p:cNvPr id="13" name="object 21">
              <a:extLst>
                <a:ext uri="{FF2B5EF4-FFF2-40B4-BE49-F238E27FC236}">
                  <a16:creationId xmlns:a16="http://schemas.microsoft.com/office/drawing/2014/main" id="{7BB9244F-0535-4445-A8A7-3D15345E4B42}"/>
                </a:ext>
              </a:extLst>
            </p:cNvPr>
            <p:cNvSpPr/>
            <p:nvPr/>
          </p:nvSpPr>
          <p:spPr>
            <a:xfrm>
              <a:off x="3527894" y="7448620"/>
              <a:ext cx="1179575" cy="11787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00"/>
            </a:p>
          </p:txBody>
        </p:sp>
        <p:sp>
          <p:nvSpPr>
            <p:cNvPr id="14" name="object 47">
              <a:extLst>
                <a:ext uri="{FF2B5EF4-FFF2-40B4-BE49-F238E27FC236}">
                  <a16:creationId xmlns:a16="http://schemas.microsoft.com/office/drawing/2014/main" id="{274149DD-15A3-40A7-81B9-CA6A7441DECA}"/>
                </a:ext>
              </a:extLst>
            </p:cNvPr>
            <p:cNvSpPr txBox="1"/>
            <p:nvPr/>
          </p:nvSpPr>
          <p:spPr>
            <a:xfrm>
              <a:off x="3853675" y="8529511"/>
              <a:ext cx="603885" cy="41830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spc="-45" dirty="0">
                  <a:solidFill>
                    <a:srgbClr val="359A9A"/>
                  </a:solidFill>
                  <a:latin typeface="Century Gothic" panose="020B0502020202020204" pitchFamily="34" charset="0"/>
                  <a:cs typeface="Palatino Linotype"/>
                </a:rPr>
                <a:t>Elevate </a:t>
              </a:r>
              <a:r>
                <a:rPr sz="800" spc="-30" dirty="0">
                  <a:solidFill>
                    <a:srgbClr val="359A9A"/>
                  </a:solidFill>
                  <a:latin typeface="Century Gothic" panose="020B0502020202020204" pitchFamily="34" charset="0"/>
                  <a:cs typeface="Palatino Linotype"/>
                </a:rPr>
                <a:t>on</a:t>
              </a:r>
              <a:r>
                <a:rPr sz="800" spc="-45" dirty="0">
                  <a:solidFill>
                    <a:srgbClr val="359A9A"/>
                  </a:solidFill>
                  <a:latin typeface="Century Gothic" panose="020B0502020202020204" pitchFamily="34" charset="0"/>
                  <a:cs typeface="Palatino Linotype"/>
                </a:rPr>
                <a:t> </a:t>
              </a:r>
              <a:r>
                <a:rPr sz="800" spc="-30" dirty="0">
                  <a:solidFill>
                    <a:srgbClr val="359A9A"/>
                  </a:solidFill>
                  <a:latin typeface="Century Gothic" panose="020B0502020202020204" pitchFamily="34" charset="0"/>
                  <a:cs typeface="Palatino Linotype"/>
                </a:rPr>
                <a:t>Fill</a:t>
              </a:r>
              <a:endParaRPr sz="800" dirty="0">
                <a:solidFill>
                  <a:srgbClr val="359A9A"/>
                </a:solidFill>
                <a:latin typeface="Century Gothic" panose="020B0502020202020204" pitchFamily="34" charset="0"/>
                <a:cs typeface="Palatino Linotype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719636-5D73-4C2C-9B7C-586FFEA3F2DB}"/>
              </a:ext>
            </a:extLst>
          </p:cNvPr>
          <p:cNvGrpSpPr/>
          <p:nvPr/>
        </p:nvGrpSpPr>
        <p:grpSpPr>
          <a:xfrm>
            <a:off x="2330794" y="2908280"/>
            <a:ext cx="824614" cy="964383"/>
            <a:chOff x="5429835" y="5113760"/>
            <a:chExt cx="1179575" cy="1492335"/>
          </a:xfrm>
        </p:grpSpPr>
        <p:sp>
          <p:nvSpPr>
            <p:cNvPr id="16" name="object 30">
              <a:extLst>
                <a:ext uri="{FF2B5EF4-FFF2-40B4-BE49-F238E27FC236}">
                  <a16:creationId xmlns:a16="http://schemas.microsoft.com/office/drawing/2014/main" id="{B55C7308-ED7F-46F9-AA26-DB02302CEE96}"/>
                </a:ext>
              </a:extLst>
            </p:cNvPr>
            <p:cNvSpPr/>
            <p:nvPr/>
          </p:nvSpPr>
          <p:spPr>
            <a:xfrm>
              <a:off x="5429835" y="5113760"/>
              <a:ext cx="1179575" cy="117870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00"/>
            </a:p>
          </p:txBody>
        </p:sp>
        <p:sp>
          <p:nvSpPr>
            <p:cNvPr id="17" name="object 40">
              <a:extLst>
                <a:ext uri="{FF2B5EF4-FFF2-40B4-BE49-F238E27FC236}">
                  <a16:creationId xmlns:a16="http://schemas.microsoft.com/office/drawing/2014/main" id="{6B146878-737B-436B-8B59-2487B93FE733}"/>
                </a:ext>
              </a:extLst>
            </p:cNvPr>
            <p:cNvSpPr txBox="1"/>
            <p:nvPr/>
          </p:nvSpPr>
          <p:spPr>
            <a:xfrm>
              <a:off x="5556312" y="6162014"/>
              <a:ext cx="963294" cy="44408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800" spc="35" dirty="0">
                  <a:solidFill>
                    <a:srgbClr val="359A9A"/>
                  </a:solidFill>
                  <a:latin typeface="Century Gothic" panose="020B0502020202020204" pitchFamily="34" charset="0"/>
                  <a:cs typeface="Calibri"/>
                </a:rPr>
                <a:t>Voluntary</a:t>
              </a:r>
              <a:r>
                <a:rPr sz="800" dirty="0">
                  <a:solidFill>
                    <a:srgbClr val="359A9A"/>
                  </a:solidFill>
                  <a:latin typeface="Century Gothic" panose="020B0502020202020204" pitchFamily="34" charset="0"/>
                  <a:cs typeface="Calibri"/>
                </a:rPr>
                <a:t> </a:t>
              </a:r>
              <a:r>
                <a:rPr sz="800" spc="80" dirty="0">
                  <a:solidFill>
                    <a:srgbClr val="359A9A"/>
                  </a:solidFill>
                  <a:latin typeface="Century Gothic" panose="020B0502020202020204" pitchFamily="34" charset="0"/>
                  <a:cs typeface="Calibri"/>
                </a:rPr>
                <a:t>Buy-Outs</a:t>
              </a:r>
              <a:endParaRPr sz="800" dirty="0">
                <a:solidFill>
                  <a:srgbClr val="359A9A"/>
                </a:solidFill>
                <a:latin typeface="Century Gothic" panose="020B0502020202020204" pitchFamily="34" charset="0"/>
                <a:cs typeface="Calibri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514D6D6-C616-4763-B824-EC426AD7B906}"/>
              </a:ext>
            </a:extLst>
          </p:cNvPr>
          <p:cNvGrpSpPr/>
          <p:nvPr/>
        </p:nvGrpSpPr>
        <p:grpSpPr>
          <a:xfrm>
            <a:off x="3086849" y="2688539"/>
            <a:ext cx="713319" cy="867909"/>
            <a:chOff x="1843523" y="5102677"/>
            <a:chExt cx="1179575" cy="1401138"/>
          </a:xfrm>
        </p:grpSpPr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EB152C04-F9F9-4201-ABB4-B1F614CE1512}"/>
                </a:ext>
              </a:extLst>
            </p:cNvPr>
            <p:cNvSpPr/>
            <p:nvPr/>
          </p:nvSpPr>
          <p:spPr>
            <a:xfrm>
              <a:off x="1843523" y="5102677"/>
              <a:ext cx="1179575" cy="11787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00" dirty="0"/>
            </a:p>
          </p:txBody>
        </p:sp>
        <p:sp>
          <p:nvSpPr>
            <p:cNvPr id="20" name="object 37">
              <a:extLst>
                <a:ext uri="{FF2B5EF4-FFF2-40B4-BE49-F238E27FC236}">
                  <a16:creationId xmlns:a16="http://schemas.microsoft.com/office/drawing/2014/main" id="{452EAB25-2794-4D2F-970D-668D81D27BDA}"/>
                </a:ext>
              </a:extLst>
            </p:cNvPr>
            <p:cNvSpPr txBox="1"/>
            <p:nvPr/>
          </p:nvSpPr>
          <p:spPr>
            <a:xfrm>
              <a:off x="1945210" y="6085617"/>
              <a:ext cx="927303" cy="41819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735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800" spc="35" dirty="0">
                  <a:solidFill>
                    <a:srgbClr val="359A9A"/>
                  </a:solidFill>
                  <a:latin typeface="Century Gothic" panose="020B0502020202020204" pitchFamily="34" charset="0"/>
                  <a:cs typeface="Calibri"/>
                </a:rPr>
                <a:t>Flood-proof</a:t>
              </a:r>
              <a:endParaRPr sz="800" dirty="0">
                <a:solidFill>
                  <a:srgbClr val="359A9A"/>
                </a:solidFill>
                <a:latin typeface="Century Gothic" panose="020B0502020202020204" pitchFamily="34" charset="0"/>
                <a:cs typeface="Calibri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CE28064-EAE8-4F90-AE64-59E8537B2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0961" y="180919"/>
            <a:ext cx="4258653" cy="462063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0EBD27-C6BC-4104-AD80-08A3B052C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1" t="5165" r="14350"/>
          <a:stretch/>
        </p:blipFill>
        <p:spPr>
          <a:xfrm>
            <a:off x="0" y="0"/>
            <a:ext cx="6773779" cy="5055500"/>
          </a:xfrm>
          <a:prstGeom prst="rect">
            <a:avLst/>
          </a:prstGeom>
        </p:spPr>
      </p:pic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6773779" y="-17250"/>
            <a:ext cx="3010802" cy="1913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Case Study :</a:t>
            </a:r>
            <a:br>
              <a:rPr lang="en" sz="2700" b="1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2400" b="1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Unincorporated Miami-Dade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(Little River)</a:t>
            </a:r>
            <a:br>
              <a:rPr lang="en" sz="2400" b="1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2700" b="1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" name="Google Shape;83;p15"/>
          <p:cNvSpPr/>
          <p:nvPr/>
        </p:nvSpPr>
        <p:spPr>
          <a:xfrm>
            <a:off x="4730220" y="3154249"/>
            <a:ext cx="855300" cy="443194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2;p15">
            <a:extLst>
              <a:ext uri="{FF2B5EF4-FFF2-40B4-BE49-F238E27FC236}">
                <a16:creationId xmlns:a16="http://schemas.microsoft.com/office/drawing/2014/main" id="{D1EC2290-F993-4E7C-9C31-32B827F0439A}"/>
              </a:ext>
            </a:extLst>
          </p:cNvPr>
          <p:cNvSpPr/>
          <p:nvPr/>
        </p:nvSpPr>
        <p:spPr>
          <a:xfrm>
            <a:off x="2308920" y="3749841"/>
            <a:ext cx="900900" cy="52137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52A87F-D378-4346-95E7-09E2EAC8DAE4}"/>
              </a:ext>
            </a:extLst>
          </p:cNvPr>
          <p:cNvSpPr txBox="1"/>
          <p:nvPr/>
        </p:nvSpPr>
        <p:spPr>
          <a:xfrm>
            <a:off x="6773779" y="2009274"/>
            <a:ext cx="221381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Pockets of flood-prone areas in UMSA</a:t>
            </a:r>
          </a:p>
          <a:p>
            <a:endParaRPr lang="en-US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Varied average household incomes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Household awareness and interest levels may vary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594A4E-0638-430E-B0F2-4C4C1C2330D4}"/>
              </a:ext>
            </a:extLst>
          </p:cNvPr>
          <p:cNvSpPr txBox="1"/>
          <p:nvPr/>
        </p:nvSpPr>
        <p:spPr>
          <a:xfrm>
            <a:off x="0" y="-4076"/>
            <a:ext cx="3066997" cy="400110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Questrial" panose="020B0604020202020204" charset="0"/>
              </a:rPr>
              <a:t>What did I learn so far?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4B5492-3AD1-4744-A518-3B30A7D9AD73}"/>
              </a:ext>
            </a:extLst>
          </p:cNvPr>
          <p:cNvSpPr/>
          <p:nvPr/>
        </p:nvSpPr>
        <p:spPr>
          <a:xfrm>
            <a:off x="142822" y="553641"/>
            <a:ext cx="2924175" cy="2911266"/>
          </a:xfrm>
          <a:prstGeom prst="rect">
            <a:avLst/>
          </a:prstGeom>
          <a:solidFill>
            <a:srgbClr val="002060">
              <a:alpha val="32000"/>
            </a:srgb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C977EB-9355-4F01-A21C-BFA9D812666C}"/>
              </a:ext>
            </a:extLst>
          </p:cNvPr>
          <p:cNvSpPr/>
          <p:nvPr/>
        </p:nvSpPr>
        <p:spPr>
          <a:xfrm>
            <a:off x="315396" y="991082"/>
            <a:ext cx="1304925" cy="466710"/>
          </a:xfrm>
          <a:prstGeom prst="rect">
            <a:avLst/>
          </a:prstGeom>
          <a:solidFill>
            <a:srgbClr val="75A8BD"/>
          </a:solidFill>
          <a:ln>
            <a:solidFill>
              <a:srgbClr val="539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4C4DF2-C1AA-4D8D-8B60-109DEE1CEE95}"/>
              </a:ext>
            </a:extLst>
          </p:cNvPr>
          <p:cNvSpPr txBox="1"/>
          <p:nvPr/>
        </p:nvSpPr>
        <p:spPr>
          <a:xfrm>
            <a:off x="1625791" y="868730"/>
            <a:ext cx="108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= </a:t>
            </a:r>
            <a:r>
              <a:rPr lang="en-US" dirty="0">
                <a:solidFill>
                  <a:schemeClr val="bg1"/>
                </a:solidFill>
                <a:latin typeface="Nunito" panose="020B0604020202020204" charset="0"/>
              </a:rPr>
              <a:t>UMSA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F4F485-CF65-48E7-BA77-D1EFF7C86C77}"/>
              </a:ext>
            </a:extLst>
          </p:cNvPr>
          <p:cNvSpPr txBox="1"/>
          <p:nvPr/>
        </p:nvSpPr>
        <p:spPr>
          <a:xfrm>
            <a:off x="1704749" y="1989008"/>
            <a:ext cx="1252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= </a:t>
            </a:r>
            <a:r>
              <a:rPr lang="en-US" dirty="0">
                <a:solidFill>
                  <a:schemeClr val="bg1"/>
                </a:solidFill>
                <a:latin typeface="Nunito" panose="020B0604020202020204" charset="0"/>
              </a:rPr>
              <a:t>Average household income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263FCC-F170-49F1-AECB-00614AD1C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12" y="1735553"/>
            <a:ext cx="1463910" cy="14186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DF47D8-1C63-4E4E-85A7-4CA3A3465450}"/>
              </a:ext>
            </a:extLst>
          </p:cNvPr>
          <p:cNvSpPr txBox="1"/>
          <p:nvPr/>
        </p:nvSpPr>
        <p:spPr>
          <a:xfrm>
            <a:off x="279635" y="604501"/>
            <a:ext cx="1087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Nunito" panose="020B0604020202020204" charset="0"/>
              </a:rPr>
              <a:t>Legend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412632-693A-48CD-8F2E-66760842489D}"/>
              </a:ext>
            </a:extLst>
          </p:cNvPr>
          <p:cNvSpPr txBox="1"/>
          <p:nvPr/>
        </p:nvSpPr>
        <p:spPr>
          <a:xfrm>
            <a:off x="5259079" y="4454458"/>
            <a:ext cx="1252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Nunito" panose="020B0604020202020204" charset="0"/>
              </a:rPr>
              <a:t>3 ft of sea rise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4;p17">
            <a:extLst>
              <a:ext uri="{FF2B5EF4-FFF2-40B4-BE49-F238E27FC236}">
                <a16:creationId xmlns:a16="http://schemas.microsoft.com/office/drawing/2014/main" id="{F4B6F24D-8EAB-4E37-98BE-574D975AF8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825" y="0"/>
            <a:ext cx="4260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N</a:t>
            </a:r>
            <a:r>
              <a:rPr lang="en" sz="2000" dirty="0">
                <a:solidFill>
                  <a:schemeClr val="tx1">
                    <a:lumMod val="50000"/>
                  </a:schemeClr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ext step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s</a:t>
            </a:r>
            <a:r>
              <a:rPr lang="en" sz="2000" dirty="0">
                <a:solidFill>
                  <a:schemeClr val="tx1">
                    <a:lumMod val="50000"/>
                  </a:schemeClr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?</a:t>
            </a:r>
            <a:endParaRPr sz="2000" dirty="0">
              <a:solidFill>
                <a:schemeClr val="tx1">
                  <a:lumMod val="50000"/>
                </a:schemeClr>
              </a:solidFill>
              <a:latin typeface="Questrial" panose="020B0604020202020204" charset="0"/>
              <a:ea typeface="Questrial"/>
              <a:cs typeface="Questrial"/>
              <a:sym typeface="Questrial"/>
            </a:endParaRPr>
          </a:p>
        </p:txBody>
      </p:sp>
      <p:sp>
        <p:nvSpPr>
          <p:cNvPr id="7" name="Google Shape;95;p17">
            <a:extLst>
              <a:ext uri="{FF2B5EF4-FFF2-40B4-BE49-F238E27FC236}">
                <a16:creationId xmlns:a16="http://schemas.microsoft.com/office/drawing/2014/main" id="{D9740E36-C3C7-4A75-99C0-D1658D0487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1" y="711300"/>
            <a:ext cx="9688749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Listen</a:t>
            </a:r>
            <a:r>
              <a:rPr lang="en-US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 first</a:t>
            </a:r>
          </a:p>
          <a:p>
            <a:pPr lvl="1" indent="-330200">
              <a:spcBef>
                <a:spcPts val="0"/>
              </a:spcBef>
              <a:buSzPts val="1600"/>
              <a:buChar char="●"/>
            </a:pPr>
            <a:r>
              <a:rPr lang="en-US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Support c</a:t>
            </a:r>
            <a:r>
              <a:rPr lang="en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ommunity conversations about voluntary buyouts </a:t>
            </a:r>
            <a:r>
              <a:rPr lang="en-US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in </a:t>
            </a:r>
            <a:r>
              <a:rPr lang="en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Little River </a:t>
            </a:r>
          </a:p>
          <a:p>
            <a:pPr lvl="2" indent="-330200">
              <a:spcBef>
                <a:spcPts val="0"/>
              </a:spcBef>
              <a:buSzPts val="1600"/>
              <a:buFont typeface="Courier New" panose="02070309020205020404" pitchFamily="49" charset="0"/>
              <a:buChar char="o"/>
            </a:pPr>
            <a:r>
              <a:rPr lang="en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Partner with trusted </a:t>
            </a:r>
            <a:r>
              <a:rPr lang="en-US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groups</a:t>
            </a:r>
            <a:endParaRPr sz="14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lvl="2" indent="-330200">
              <a:spcBef>
                <a:spcPts val="0"/>
              </a:spcBef>
              <a:buSzPts val="1600"/>
              <a:buChar char="○"/>
            </a:pPr>
            <a:r>
              <a:rPr lang="en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Local need</a:t>
            </a:r>
            <a:r>
              <a:rPr lang="en-US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s</a:t>
            </a:r>
            <a:r>
              <a:rPr lang="en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 and interest</a:t>
            </a:r>
            <a:endParaRPr sz="14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lvl="2" indent="-330200">
              <a:spcBef>
                <a:spcPts val="0"/>
              </a:spcBef>
              <a:buSzPts val="1600"/>
              <a:buChar char="○"/>
            </a:pPr>
            <a:r>
              <a:rPr lang="en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Benefits and trade-offs</a:t>
            </a:r>
            <a:endParaRPr sz="14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lvl="2" indent="-330200">
              <a:spcBef>
                <a:spcPts val="0"/>
              </a:spcBef>
              <a:buSzPts val="1600"/>
              <a:buChar char="○"/>
            </a:pPr>
            <a:r>
              <a:rPr lang="en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Needed policies</a:t>
            </a:r>
            <a:br>
              <a:rPr lang="en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14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Learn</a:t>
            </a:r>
            <a:r>
              <a:rPr lang="en-US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 from others</a:t>
            </a:r>
            <a:endParaRPr lang="en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lvl="1" indent="-330200">
              <a:spcBef>
                <a:spcPts val="0"/>
              </a:spcBef>
              <a:buSzPts val="1600"/>
              <a:buChar char="●"/>
            </a:pPr>
            <a:r>
              <a:rPr lang="en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Compile costs, </a:t>
            </a:r>
            <a:r>
              <a:rPr lang="en-US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criteria for</a:t>
            </a:r>
            <a:r>
              <a:rPr lang="en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 existing voluntary buyout programs </a:t>
            </a:r>
            <a:r>
              <a:rPr lang="en-US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in other counties and cities</a:t>
            </a:r>
            <a:br>
              <a:rPr lang="en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14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n" b="1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Outline</a:t>
            </a:r>
            <a:r>
              <a:rPr lang="en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 potential criteria</a:t>
            </a:r>
          </a:p>
          <a:p>
            <a:pPr lvl="1" indent="-330200">
              <a:spcBef>
                <a:spcPts val="0"/>
              </a:spcBef>
              <a:buSzPts val="1600"/>
              <a:buFont typeface="Nunito"/>
              <a:buChar char="●"/>
            </a:pPr>
            <a:r>
              <a:rPr lang="en-US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Funding</a:t>
            </a:r>
            <a:r>
              <a:rPr lang="en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 sources </a:t>
            </a:r>
            <a:r>
              <a:rPr lang="en-US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to</a:t>
            </a:r>
            <a:r>
              <a:rPr lang="en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sustain a</a:t>
            </a:r>
            <a:r>
              <a:rPr lang="en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 local program </a:t>
            </a:r>
          </a:p>
          <a:p>
            <a:pPr lvl="1" indent="-330200">
              <a:spcBef>
                <a:spcPts val="0"/>
              </a:spcBef>
              <a:buSzPts val="1600"/>
              <a:buFont typeface="Nunito"/>
              <a:buChar char="●"/>
            </a:pPr>
            <a:r>
              <a:rPr lang="en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Incentives for </a:t>
            </a:r>
            <a:r>
              <a:rPr lang="en-US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interested </a:t>
            </a:r>
            <a:r>
              <a:rPr lang="en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ho</a:t>
            </a:r>
            <a:r>
              <a:rPr lang="en-US" dirty="0" err="1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meowners</a:t>
            </a:r>
            <a:endParaRPr lang="en-US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lvl="1" indent="-330200">
              <a:spcBef>
                <a:spcPts val="0"/>
              </a:spcBef>
              <a:buSzPts val="1600"/>
              <a:buFont typeface="Nunito"/>
              <a:buChar char="●"/>
            </a:pPr>
            <a:r>
              <a:rPr lang="en-US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Potential policy and regulation changes</a:t>
            </a:r>
            <a:br>
              <a:rPr lang="en" sz="1400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14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5D887E-0D45-4AD2-B122-5A0EFE3371CB}"/>
              </a:ext>
            </a:extLst>
          </p:cNvPr>
          <p:cNvSpPr txBox="1"/>
          <p:nvPr/>
        </p:nvSpPr>
        <p:spPr>
          <a:xfrm>
            <a:off x="5967662" y="4728002"/>
            <a:ext cx="310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Nunito" panose="020B0604020202020204" charset="0"/>
              </a:rPr>
              <a:t>Images from ULI Panel Focus Group with </a:t>
            </a:r>
            <a:br>
              <a:rPr lang="en-US" sz="900" b="1" dirty="0">
                <a:solidFill>
                  <a:schemeClr val="bg1"/>
                </a:solidFill>
                <a:latin typeface="Nunito" panose="020B0604020202020204" charset="0"/>
              </a:rPr>
            </a:br>
            <a:r>
              <a:rPr lang="en-US" sz="900" b="1" dirty="0">
                <a:solidFill>
                  <a:schemeClr val="bg1"/>
                </a:solidFill>
                <a:latin typeface="Nunito" panose="020B0604020202020204" charset="0"/>
              </a:rPr>
              <a:t>Miami-Dade County, 2017</a:t>
            </a:r>
          </a:p>
        </p:txBody>
      </p:sp>
    </p:spTree>
    <p:extLst>
      <p:ext uri="{BB962C8B-B14F-4D97-AF65-F5344CB8AC3E}">
        <p14:creationId xmlns:p14="http://schemas.microsoft.com/office/powerpoint/2010/main" val="1152809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0" y="54674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3"/>
                </a:solidFill>
                <a:latin typeface="Questrial" panose="020B0604020202020204" charset="0"/>
                <a:ea typeface="Questrial"/>
                <a:cs typeface="Questrial"/>
                <a:sym typeface="Questrial"/>
              </a:rPr>
              <a:t>What can you do?</a:t>
            </a:r>
            <a:endParaRPr sz="2000" dirty="0">
              <a:solidFill>
                <a:schemeClr val="accent3"/>
              </a:solidFill>
              <a:latin typeface="Questrial" panose="020B0604020202020204" charset="0"/>
              <a:ea typeface="Questrial"/>
              <a:cs typeface="Questrial"/>
              <a:sym typeface="Questrial"/>
            </a:endParaRPr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0" y="408374"/>
            <a:ext cx="4097175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●"/>
            </a:pPr>
            <a:r>
              <a:rPr lang="en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Engage in the wider conversation</a:t>
            </a:r>
            <a:endParaRPr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</a:pPr>
            <a:r>
              <a:rPr lang="en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Participate in national webinars and facilitated virtual discussions </a:t>
            </a:r>
            <a:endParaRPr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</a:pPr>
            <a:r>
              <a:rPr lang="en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Come out to County and city workshops to work with us on these issues</a:t>
            </a:r>
            <a:br>
              <a:rPr lang="en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</a:br>
            <a:endParaRPr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●"/>
            </a:pPr>
            <a:r>
              <a:rPr lang="en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Partner with us</a:t>
            </a:r>
            <a:endParaRPr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</a:pPr>
            <a:r>
              <a:rPr lang="en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Contact me to exchange knowledge, share ideas, and build these programs together</a:t>
            </a:r>
            <a:br>
              <a:rPr lang="en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</a:br>
            <a:endParaRPr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●"/>
            </a:pPr>
            <a:r>
              <a:rPr lang="en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Make your voice heard</a:t>
            </a:r>
            <a:endParaRPr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</a:pPr>
            <a:r>
              <a:rPr lang="en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Let your County and local government officials know you need</a:t>
            </a:r>
            <a:endParaRPr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</a:pPr>
            <a:r>
              <a:rPr lang="en" dirty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Host neighborhood conversations about these topics </a:t>
            </a:r>
            <a:endParaRPr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l="32998" t="7703"/>
          <a:stretch/>
        </p:blipFill>
        <p:spPr>
          <a:xfrm>
            <a:off x="4275941" y="0"/>
            <a:ext cx="4868059" cy="5028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926B33-418C-4285-92AA-7F03FB8BC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4300"/>
            <a:ext cx="9144000" cy="3054839"/>
          </a:xfrm>
          <a:prstGeom prst="rect">
            <a:avLst/>
          </a:prstGeom>
        </p:spPr>
      </p:pic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  <a:latin typeface="Questrial"/>
                <a:ea typeface="Questrial"/>
                <a:cs typeface="Questrial"/>
                <a:sym typeface="Questrial"/>
              </a:rPr>
              <a:t>Thank you!</a:t>
            </a:r>
            <a:endParaRPr dirty="0">
              <a:solidFill>
                <a:schemeClr val="accent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14DD0C-3373-47F5-BD10-65B59CC0FA41}"/>
              </a:ext>
            </a:extLst>
          </p:cNvPr>
          <p:cNvSpPr/>
          <p:nvPr/>
        </p:nvSpPr>
        <p:spPr>
          <a:xfrm>
            <a:off x="92625" y="2737923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Nunito" panose="020B0604020202020204" charset="0"/>
              </a:rPr>
              <a:t>Contact me any time ~</a:t>
            </a:r>
          </a:p>
          <a:p>
            <a:endParaRPr lang="en-US" sz="2000" dirty="0">
              <a:solidFill>
                <a:schemeClr val="bg1"/>
              </a:solidFill>
              <a:latin typeface="Nunito" panose="020B060402020202020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Nunito" panose="020B0604020202020204" charset="0"/>
              </a:rPr>
              <a:t>Monica Gregory</a:t>
            </a:r>
          </a:p>
          <a:p>
            <a:r>
              <a:rPr lang="en-US" sz="2000" dirty="0">
                <a:solidFill>
                  <a:schemeClr val="bg1"/>
                </a:solidFill>
                <a:latin typeface="Nunito" panose="020B0604020202020204" charset="0"/>
              </a:rPr>
              <a:t>Adaptation Programs Coordinator</a:t>
            </a:r>
          </a:p>
          <a:p>
            <a:r>
              <a:rPr lang="en-US" sz="2000" dirty="0">
                <a:solidFill>
                  <a:schemeClr val="bg1"/>
                </a:solidFill>
                <a:latin typeface="Nunito" panose="020B0604020202020204" charset="0"/>
              </a:rPr>
              <a:t>Monica.Gregory@miamidade.gov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356</Words>
  <Application>Microsoft Office PowerPoint</Application>
  <PresentationFormat>On-screen Show (16:9)</PresentationFormat>
  <Paragraphs>84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Nunito</vt:lpstr>
      <vt:lpstr>Open Sans</vt:lpstr>
      <vt:lpstr>Century Gothic</vt:lpstr>
      <vt:lpstr>PT Sans Narrow</vt:lpstr>
      <vt:lpstr>Courier New</vt:lpstr>
      <vt:lpstr>Arial</vt:lpstr>
      <vt:lpstr>Questrial</vt:lpstr>
      <vt:lpstr>Tropic</vt:lpstr>
      <vt:lpstr>Living with more water:  exploring a local voluntary home buyout program as an adaptation strategy</vt:lpstr>
      <vt:lpstr>71,702</vt:lpstr>
      <vt:lpstr>PowerPoint Presentation</vt:lpstr>
      <vt:lpstr>PowerPoint Presentation</vt:lpstr>
      <vt:lpstr>Next steps?</vt:lpstr>
      <vt:lpstr>What can you do?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with more water:  exploring a local voluntary home buyout program as one tool to adapt Miami-Dade County</dc:title>
  <dc:creator>Gregory, Monica (RER)</dc:creator>
  <cp:lastModifiedBy>Gregory, Monica (RER)</cp:lastModifiedBy>
  <cp:revision>15</cp:revision>
  <dcterms:modified xsi:type="dcterms:W3CDTF">2020-05-21T21:24:40Z</dcterms:modified>
</cp:coreProperties>
</file>